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1.png"/><Relationship Id="rId3" Type="http://schemas.openxmlformats.org/officeDocument/2006/relationships/image" Target="../media/image-5-1.png"/><Relationship Id="rId4" Type="http://schemas.openxmlformats.org/officeDocument/2006/relationships/image" Target="../media/image-5-1.png"/><Relationship Id="rId5" Type="http://schemas.openxmlformats.org/officeDocument/2006/relationships/image" Target="../media/image-5-1.png"/><Relationship Id="rId6" Type="http://schemas.openxmlformats.org/officeDocument/2006/relationships/image" Target="../media/image-5-1.png"/><Relationship Id="rId7" Type="http://schemas.openxmlformats.org/officeDocument/2006/relationships/image" Target="../media/image-5-1.png"/><Relationship Id="rId8" Type="http://schemas.openxmlformats.org/officeDocument/2006/relationships/image" Target="../media/image-5-1.png"/><Relationship Id="rId9" Type="http://schemas.openxmlformats.org/officeDocument/2006/relationships/image" Target="../media/image-5-1.png"/><Relationship Id="rId10" Type="http://schemas.openxmlformats.org/officeDocument/2006/relationships/image" Target="../media/image-5-1.png"/><Relationship Id="rId11" Type="http://schemas.openxmlformats.org/officeDocument/2006/relationships/image" Target="../media/image-5-1.png"/><Relationship Id="rId12" Type="http://schemas.openxmlformats.org/officeDocument/2006/relationships/image" Target="../media/image-5-1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37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2011680"/>
            <a:ext cx="5943600" cy="5943600"/>
          </a:xfrm>
          <a:prstGeom prst="ellipse">
            <a:avLst/>
          </a:prstGeom>
          <a:solidFill>
            <a:srgbClr val="0A5B3B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3931920" cy="3931920"/>
          </a:xfrm>
          <a:prstGeom prst="ellipse">
            <a:avLst/>
          </a:prstGeom>
          <a:solidFill>
            <a:srgbClr val="B98C37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77240" y="685800"/>
            <a:ext cx="4023360" cy="1589901"/>
          </a:xfrm>
          <a:prstGeom prst="roundRect">
            <a:avLst>
              <a:gd name="adj" fmla="val 4601"/>
            </a:avLst>
          </a:prstGeom>
          <a:solidFill>
            <a:srgbClr val="FFFFFF"/>
          </a:solidFill>
          <a:ln/>
        </p:spPr>
      </p:sp>
      <p:pic>
        <p:nvPicPr>
          <p:cNvPr id="5" name="Image 0" descr="logo/cpf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886968"/>
            <a:ext cx="3621024" cy="118756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237744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 Aboard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822960" y="34290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D9A8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New Agent Onboarding Briefing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841248" y="4160520"/>
            <a:ext cx="1280160" cy="0"/>
          </a:xfrm>
          <a:prstGeom prst="line">
            <a:avLst/>
          </a:prstGeom>
          <a:noFill/>
          <a:ln w="25400">
            <a:solidFill>
              <a:srgbClr val="B98C3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spc="100" kern="0" dirty="0">
                <a:solidFill>
                  <a:srgbClr val="CFE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Faith  •  Family  •  Financial Freedom  •  Legacy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MISSION</a:t>
            </a:r>
            <a:endParaRPr lang="en-US" sz="125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6309360" cy="448056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4" name="Text 2"/>
          <p:cNvSpPr/>
          <p:nvPr/>
        </p:nvSpPr>
        <p:spPr>
          <a:xfrm>
            <a:off x="960120" y="1600200"/>
            <a:ext cx="56692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4000" b="1" dirty="0">
                <a:solidFill>
                  <a:srgbClr val="B98C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0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2000" i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agent who joins Collective Prosperity Firm becomes part of something bigger than a job — a mission to protect families, build financial freedom, and develop leaders who create lasting impact in their own communities.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7452360" y="1463040"/>
            <a:ext cx="502920" cy="50292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6" name="Image 0" descr="icons/cro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65517" y="1576197"/>
            <a:ext cx="276606" cy="27660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38160" y="1444752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Faith-Rooted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452360" y="2331720"/>
            <a:ext cx="502920" cy="50292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9" name="Image 1" descr="icons/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517" y="2444877"/>
            <a:ext cx="276606" cy="27660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38160" y="2313432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Leadership-Driven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7452360" y="3200400"/>
            <a:ext cx="502920" cy="50292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2" name="Image 2" descr="icons/seedlin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517" y="3313557"/>
            <a:ext cx="276606" cy="27660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138160" y="3182112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Legacy-Focused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15" name="Text 10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Growing Family of Brands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5577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(CPF) is a nationwide life and health insurance agency built on life insurance, final expense, Medicare, health insurance, annuities, and financial education. CPF is part of a growing family that includes Mana Life Group (MLG) and our partners at KYNG Financials &amp; Consulting.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537960" y="1417320"/>
            <a:ext cx="502920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6" name="Shape 4"/>
          <p:cNvSpPr/>
          <p:nvPr/>
        </p:nvSpPr>
        <p:spPr>
          <a:xfrm>
            <a:off x="6812280" y="1636776"/>
            <a:ext cx="457200" cy="45720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7" name="Image 0" descr="icons/glob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5150" y="1739646"/>
            <a:ext cx="251460" cy="2514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70648" y="1609344"/>
            <a:ext cx="3822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in All 50 States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470648" y="1883664"/>
            <a:ext cx="3822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Nationwide reach from day one.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37960" y="2898648"/>
            <a:ext cx="502920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1" name="Shape 8"/>
          <p:cNvSpPr/>
          <p:nvPr/>
        </p:nvSpPr>
        <p:spPr>
          <a:xfrm>
            <a:off x="6812280" y="3118104"/>
            <a:ext cx="457200" cy="45720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2" name="Image 1" descr="icons/shiel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5150" y="3220974"/>
            <a:ext cx="251460" cy="2514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470648" y="3090672"/>
            <a:ext cx="3822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Product Lines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7470648" y="3364992"/>
            <a:ext cx="3822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Life, final expense, Medicare, health, annuities.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537960" y="4379976"/>
            <a:ext cx="502920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6" name="Shape 12"/>
          <p:cNvSpPr/>
          <p:nvPr/>
        </p:nvSpPr>
        <p:spPr>
          <a:xfrm>
            <a:off x="6812280" y="4599432"/>
            <a:ext cx="457200" cy="45720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7" name="Image 2" descr="icons/us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0" y="4702302"/>
            <a:ext cx="251460" cy="25146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470648" y="4572000"/>
            <a:ext cx="3822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Team, Several Brands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7470648" y="4846320"/>
            <a:ext cx="3822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CPF, MLG, and KYNG working together.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1" name="Text 16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STRUCTURE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Fit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proud partners of TrueWealth — our main umbrella and the hierarchy we report to for contracting, carrier appointments, and compliance. Day-to-day coaching, culture, and your development are led directly by CPF and Mana Life Group.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68680" y="2788920"/>
            <a:ext cx="3063240" cy="2331720"/>
          </a:xfrm>
          <a:prstGeom prst="roundRect">
            <a:avLst>
              <a:gd name="adj" fmla="val 2353"/>
            </a:avLst>
          </a:prstGeom>
          <a:solidFill>
            <a:srgbClr val="EEF3EF"/>
          </a:solidFill>
          <a:ln/>
        </p:spPr>
      </p:sp>
      <p:sp>
        <p:nvSpPr>
          <p:cNvPr id="6" name="Shape 4"/>
          <p:cNvSpPr/>
          <p:nvPr/>
        </p:nvSpPr>
        <p:spPr>
          <a:xfrm>
            <a:off x="1920240" y="3108960"/>
            <a:ext cx="960120" cy="9601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7" name="Image 0" descr="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9871" y="3358591"/>
            <a:ext cx="460858" cy="46085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68680" y="420624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TrueWealth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68680" y="45720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IMO Hierarchy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041648" y="3749040"/>
            <a:ext cx="466344" cy="384048"/>
          </a:xfrm>
          <a:prstGeom prst="rightArrow">
            <a:avLst/>
          </a:prstGeom>
          <a:solidFill>
            <a:srgbClr val="B98C37"/>
          </a:solidFill>
          <a:ln/>
        </p:spPr>
      </p:sp>
      <p:sp>
        <p:nvSpPr>
          <p:cNvPr id="11" name="Shape 8"/>
          <p:cNvSpPr/>
          <p:nvPr/>
        </p:nvSpPr>
        <p:spPr>
          <a:xfrm>
            <a:off x="4617720" y="2788920"/>
            <a:ext cx="3063240" cy="2331720"/>
          </a:xfrm>
          <a:prstGeom prst="roundRect">
            <a:avLst>
              <a:gd name="adj" fmla="val 2353"/>
            </a:avLst>
          </a:prstGeom>
          <a:solidFill>
            <a:srgbClr val="EEF3EF"/>
          </a:solidFill>
          <a:ln/>
        </p:spPr>
      </p:sp>
      <p:sp>
        <p:nvSpPr>
          <p:cNvPr id="12" name="Shape 9"/>
          <p:cNvSpPr/>
          <p:nvPr/>
        </p:nvSpPr>
        <p:spPr>
          <a:xfrm>
            <a:off x="5669280" y="3108960"/>
            <a:ext cx="960120" cy="96012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3" name="Image 1" descr="icons/handshak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911" y="3358591"/>
            <a:ext cx="460858" cy="46085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617720" y="420624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CPF &amp; MLG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4617720" y="45720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Agency Partner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7790688" y="3749040"/>
            <a:ext cx="466344" cy="384048"/>
          </a:xfrm>
          <a:prstGeom prst="rightArrow">
            <a:avLst/>
          </a:prstGeom>
          <a:solidFill>
            <a:srgbClr val="B98C37"/>
          </a:solidFill>
          <a:ln/>
        </p:spPr>
      </p:sp>
      <p:sp>
        <p:nvSpPr>
          <p:cNvPr id="17" name="Shape 13"/>
          <p:cNvSpPr/>
          <p:nvPr/>
        </p:nvSpPr>
        <p:spPr>
          <a:xfrm>
            <a:off x="8366760" y="2788920"/>
            <a:ext cx="3063240" cy="2331720"/>
          </a:xfrm>
          <a:prstGeom prst="roundRect">
            <a:avLst>
              <a:gd name="adj" fmla="val 2353"/>
            </a:avLst>
          </a:prstGeom>
          <a:solidFill>
            <a:srgbClr val="EEF3EF"/>
          </a:solidFill>
          <a:ln/>
        </p:spPr>
      </p:sp>
      <p:sp>
        <p:nvSpPr>
          <p:cNvPr id="18" name="Shape 14"/>
          <p:cNvSpPr/>
          <p:nvPr/>
        </p:nvSpPr>
        <p:spPr>
          <a:xfrm>
            <a:off x="9418320" y="3108960"/>
            <a:ext cx="960120" cy="960120"/>
          </a:xfrm>
          <a:prstGeom prst="ellipse">
            <a:avLst/>
          </a:prstGeom>
          <a:solidFill>
            <a:srgbClr val="053723"/>
          </a:solidFill>
          <a:ln/>
        </p:spPr>
      </p:sp>
      <p:pic>
        <p:nvPicPr>
          <p:cNvPr id="19" name="Image 2" descr="icons/sta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951" y="3358591"/>
            <a:ext cx="460858" cy="46085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366760" y="420624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8366760" y="45720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Newest Agent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3" name="Text 18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OFFER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Carriers You'll Represent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1979676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6" name="Image 0" descr="icons/shiel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80260"/>
            <a:ext cx="182880" cy="182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1691640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American-Amicable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429000" y="1691640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9" name="Shape 6"/>
          <p:cNvSpPr/>
          <p:nvPr/>
        </p:nvSpPr>
        <p:spPr>
          <a:xfrm>
            <a:off x="3593592" y="1979676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0" name="Image 1" descr="icons/shiel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2080260"/>
            <a:ext cx="182880" cy="1828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087368" y="1691640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Transamerica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217920" y="1691640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3" name="Shape 9"/>
          <p:cNvSpPr/>
          <p:nvPr/>
        </p:nvSpPr>
        <p:spPr>
          <a:xfrm>
            <a:off x="6382512" y="1979676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4" name="Image 2" descr="icons/shiel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096" y="2080260"/>
            <a:ext cx="182880" cy="1828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876288" y="1691640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of Omaha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9006840" y="1691640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7" name="Shape 12"/>
          <p:cNvSpPr/>
          <p:nvPr/>
        </p:nvSpPr>
        <p:spPr>
          <a:xfrm>
            <a:off x="9171432" y="1979676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8" name="Image 3" descr="icons/shield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2016" y="2080260"/>
            <a:ext cx="182880" cy="18288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665208" y="1691640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Aetna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640080" y="2816352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21" name="Shape 15"/>
          <p:cNvSpPr/>
          <p:nvPr/>
        </p:nvSpPr>
        <p:spPr>
          <a:xfrm>
            <a:off x="804672" y="3104388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22" name="Image 4" descr="icons/shield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56" y="3204972"/>
            <a:ext cx="182880" cy="18288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298448" y="2816352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 Neighbors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3429000" y="2816352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25" name="Shape 18"/>
          <p:cNvSpPr/>
          <p:nvPr/>
        </p:nvSpPr>
        <p:spPr>
          <a:xfrm>
            <a:off x="3593592" y="3104388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26" name="Image 5" descr="icons/shield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176" y="3204972"/>
            <a:ext cx="182880" cy="18288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4087368" y="2816352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Gerber Life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6217920" y="2816352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29" name="Shape 21"/>
          <p:cNvSpPr/>
          <p:nvPr/>
        </p:nvSpPr>
        <p:spPr>
          <a:xfrm>
            <a:off x="6382512" y="3104388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30" name="Image 6" descr="icons/shield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096" y="3204972"/>
            <a:ext cx="182880" cy="182880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6876288" y="2816352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Americo</a:t>
            </a:r>
            <a:endParaRPr lang="en-US" sz="1300" dirty="0"/>
          </a:p>
        </p:txBody>
      </p:sp>
      <p:sp>
        <p:nvSpPr>
          <p:cNvPr id="32" name="Shape 23"/>
          <p:cNvSpPr/>
          <p:nvPr/>
        </p:nvSpPr>
        <p:spPr>
          <a:xfrm>
            <a:off x="9006840" y="2816352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33" name="Shape 24"/>
          <p:cNvSpPr/>
          <p:nvPr/>
        </p:nvSpPr>
        <p:spPr>
          <a:xfrm>
            <a:off x="9171432" y="3104388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34" name="Image 7" descr="icons/shield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2016" y="3204972"/>
            <a:ext cx="182880" cy="18288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9665208" y="2816352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Corebridge Financial</a:t>
            </a:r>
            <a:endParaRPr lang="en-US" sz="1300" dirty="0"/>
          </a:p>
        </p:txBody>
      </p:sp>
      <p:sp>
        <p:nvSpPr>
          <p:cNvPr id="36" name="Shape 26"/>
          <p:cNvSpPr/>
          <p:nvPr/>
        </p:nvSpPr>
        <p:spPr>
          <a:xfrm>
            <a:off x="640080" y="3941064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37" name="Shape 27"/>
          <p:cNvSpPr/>
          <p:nvPr/>
        </p:nvSpPr>
        <p:spPr>
          <a:xfrm>
            <a:off x="804672" y="4229100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38" name="Image 8" descr="icons/shield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256" y="4329684"/>
            <a:ext cx="182880" cy="182880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1298448" y="3941064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SBLI</a:t>
            </a:r>
            <a:endParaRPr lang="en-US" sz="1300" dirty="0"/>
          </a:p>
        </p:txBody>
      </p:sp>
      <p:sp>
        <p:nvSpPr>
          <p:cNvPr id="40" name="Shape 29"/>
          <p:cNvSpPr/>
          <p:nvPr/>
        </p:nvSpPr>
        <p:spPr>
          <a:xfrm>
            <a:off x="3429000" y="3941064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41" name="Shape 30"/>
          <p:cNvSpPr/>
          <p:nvPr/>
        </p:nvSpPr>
        <p:spPr>
          <a:xfrm>
            <a:off x="3593592" y="4229100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42" name="Image 9" descr="icons/shield_whit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4176" y="4329684"/>
            <a:ext cx="182880" cy="182880"/>
          </a:xfrm>
          <a:prstGeom prst="rect">
            <a:avLst/>
          </a:prstGeom>
        </p:spPr>
      </p:pic>
      <p:sp>
        <p:nvSpPr>
          <p:cNvPr id="43" name="Text 31"/>
          <p:cNvSpPr/>
          <p:nvPr/>
        </p:nvSpPr>
        <p:spPr>
          <a:xfrm>
            <a:off x="4087368" y="3941064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AFLAC</a:t>
            </a:r>
            <a:endParaRPr lang="en-US" sz="1300" dirty="0"/>
          </a:p>
        </p:txBody>
      </p:sp>
      <p:sp>
        <p:nvSpPr>
          <p:cNvPr id="44" name="Shape 32"/>
          <p:cNvSpPr/>
          <p:nvPr/>
        </p:nvSpPr>
        <p:spPr>
          <a:xfrm>
            <a:off x="6217920" y="3941064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45" name="Shape 33"/>
          <p:cNvSpPr/>
          <p:nvPr/>
        </p:nvSpPr>
        <p:spPr>
          <a:xfrm>
            <a:off x="6382512" y="4229100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46" name="Image 10" descr="icons/shield_white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83096" y="4329684"/>
            <a:ext cx="182880" cy="182880"/>
          </a:xfrm>
          <a:prstGeom prst="rect">
            <a:avLst/>
          </a:prstGeom>
        </p:spPr>
      </p:pic>
      <p:sp>
        <p:nvSpPr>
          <p:cNvPr id="47" name="Text 34"/>
          <p:cNvSpPr/>
          <p:nvPr/>
        </p:nvSpPr>
        <p:spPr>
          <a:xfrm>
            <a:off x="6876288" y="3941064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Life Group</a:t>
            </a:r>
            <a:endParaRPr lang="en-US" sz="1300" dirty="0"/>
          </a:p>
        </p:txBody>
      </p:sp>
      <p:sp>
        <p:nvSpPr>
          <p:cNvPr id="48" name="Shape 35"/>
          <p:cNvSpPr/>
          <p:nvPr/>
        </p:nvSpPr>
        <p:spPr>
          <a:xfrm>
            <a:off x="9006840" y="3941064"/>
            <a:ext cx="2624328" cy="96012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49" name="Shape 36"/>
          <p:cNvSpPr/>
          <p:nvPr/>
        </p:nvSpPr>
        <p:spPr>
          <a:xfrm>
            <a:off x="9171432" y="4229100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50" name="Image 11" descr="icons/shield_white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72016" y="4329684"/>
            <a:ext cx="182880" cy="182880"/>
          </a:xfrm>
          <a:prstGeom prst="rect">
            <a:avLst/>
          </a:prstGeom>
        </p:spPr>
      </p:pic>
      <p:sp>
        <p:nvSpPr>
          <p:cNvPr id="51" name="Text 37"/>
          <p:cNvSpPr/>
          <p:nvPr/>
        </p:nvSpPr>
        <p:spPr>
          <a:xfrm>
            <a:off x="9665208" y="3941064"/>
            <a:ext cx="18470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Baltimore Life</a:t>
            </a:r>
            <a:endParaRPr lang="en-US" sz="1300" dirty="0"/>
          </a:p>
        </p:txBody>
      </p:sp>
      <p:sp>
        <p:nvSpPr>
          <p:cNvPr id="52" name="Text 38"/>
          <p:cNvSpPr/>
          <p:nvPr/>
        </p:nvSpPr>
        <p:spPr>
          <a:xfrm>
            <a:off x="640080" y="617220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specific carrier appointments will be confirmed during onboarding — see Step 2.</a:t>
            </a:r>
            <a:endParaRPr lang="en-US" sz="1150" dirty="0"/>
          </a:p>
        </p:txBody>
      </p:sp>
      <p:sp>
        <p:nvSpPr>
          <p:cNvPr id="53" name="Text 39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54" name="Text 40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CULTURE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Stand For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196596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48840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6" name="Image 0" descr="icons/cro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" y="227228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834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Faith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14400" y="32004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lead with conviction, stewardship, and purpose.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17920" y="1874520"/>
            <a:ext cx="5212080" cy="196596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0" name="Shape 7"/>
          <p:cNvSpPr/>
          <p:nvPr/>
        </p:nvSpPr>
        <p:spPr>
          <a:xfrm>
            <a:off x="6492240" y="2148840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1" name="Image 1" descr="icons/he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684" y="227228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492240" y="2834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Integrity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492240" y="32004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what's right, especially when no one's watching.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40080" y="4160520"/>
            <a:ext cx="5212080" cy="196596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4434840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6" name="Image 2" descr="icons/handshak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" y="455828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1440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914400" y="54864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measure success by lives changed, not just policies written.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17920" y="4160520"/>
            <a:ext cx="5212080" cy="196596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20" name="Shape 15"/>
          <p:cNvSpPr/>
          <p:nvPr/>
        </p:nvSpPr>
        <p:spPr>
          <a:xfrm>
            <a:off x="6492240" y="4434840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21" name="Image 3" descr="icons/award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684" y="4558284"/>
            <a:ext cx="301752" cy="30175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49224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Excellence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6492240" y="54864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hold a high standard and help each other rise to meet it.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537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474720"/>
            <a:ext cx="5486400" cy="5486400"/>
          </a:xfrm>
          <a:prstGeom prst="ellipse">
            <a:avLst/>
          </a:prstGeom>
          <a:solidFill>
            <a:srgbClr val="0A5B3B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1463040"/>
            <a:ext cx="822960" cy="82296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4" name="Image 0" descr="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1668780"/>
            <a:ext cx="411480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25146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Happens Next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822960" y="338328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9A8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Onboarding Path — Four Steps to Fully Active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OF 4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Contracting &amp; Licensing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94560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6" name="Image 0" descr="icons/filesig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557" y="2307717"/>
            <a:ext cx="276606" cy="27660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18488" y="2167128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&amp; agreement signed and filed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18488" y="2441448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paperwork is completed and kept on record with CPF.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3282696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0" name="Shape 7"/>
          <p:cNvSpPr/>
          <p:nvPr/>
        </p:nvSpPr>
        <p:spPr>
          <a:xfrm>
            <a:off x="914400" y="3648456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1" name="Image 1" descr="icons/idcar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557" y="3761613"/>
            <a:ext cx="276606" cy="27660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18488" y="3621024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Resident license confirmed active with NIPR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618488" y="3895344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verify your license status before you begin working leads.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40080" y="4736592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5102352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6" name="Image 2" descr="icons/glob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57" y="5215509"/>
            <a:ext cx="276606" cy="27660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18488" y="5074920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Reciprocal licensing coordinated where needed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18488" y="5349240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leads outside your resident state, we walk you through the process.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OF 4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Carrier Appointments &amp; Compliance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94560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6" name="Image 0" descr="icons/checkcirc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557" y="2307717"/>
            <a:ext cx="276606" cy="27660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18488" y="2167128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Appointments submitted with our core carriers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18488" y="2441448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contracting is matched to the carriers you'll be writing business with.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3282696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0" name="Shape 7"/>
          <p:cNvSpPr/>
          <p:nvPr/>
        </p:nvSpPr>
        <p:spPr>
          <a:xfrm>
            <a:off x="914400" y="3648456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1" name="Image 1" descr="icons/usershiel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557" y="3761613"/>
            <a:ext cx="276606" cy="27660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18488" y="3621024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E&amp;O coverage confirmed and on file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618488" y="3895344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Errors &amp; omissions coverage is verified before you're fully active.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40080" y="4736592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5102352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6" name="Image 2" descr="icons/balanc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57" y="5215509"/>
            <a:ext cx="276606" cy="27660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18488" y="5074920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standards reviewed together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18488" y="5349240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make sure you understand what's expected before you're in front of clients.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OF 4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Tools &amp; Access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881360" cy="870966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12823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6" name="Image 0" descr="icons/telegram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557" y="2125980"/>
            <a:ext cx="276606" cy="27660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18488" y="1985391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to our CPF Telegram team channel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18488" y="2259711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updates, training resources, and internal team communication.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2919222"/>
            <a:ext cx="10881360" cy="870966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0" name="Shape 7"/>
          <p:cNvSpPr/>
          <p:nvPr/>
        </p:nvSpPr>
        <p:spPr>
          <a:xfrm>
            <a:off x="914400" y="3103245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1" name="Image 1" descr="icons/sla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557" y="3216402"/>
            <a:ext cx="276606" cy="27660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18488" y="3075813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to the TrueWealth Slack channel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618488" y="3350133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our upline hierarchy communicates — separate from our internal Telegram.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40080" y="4009644"/>
            <a:ext cx="10881360" cy="870966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4193667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6" name="Image 2" descr="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57" y="4306824"/>
            <a:ext cx="276606" cy="27660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18488" y="4166235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Center dashboard access granted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18488" y="4440555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window into production tracking and team performance.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40080" y="5100066"/>
            <a:ext cx="10881360" cy="870966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20" name="Shape 15"/>
          <p:cNvSpPr/>
          <p:nvPr/>
        </p:nvSpPr>
        <p:spPr>
          <a:xfrm>
            <a:off x="914400" y="5284089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21" name="Image 3" descr="icons/boo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557" y="5397246"/>
            <a:ext cx="276606" cy="27660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18488" y="5256657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resources and scripts shared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1618488" y="5530977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you need to start working leads with confidence.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OF 4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Coaching &amp; First Steps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94560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6" name="Image 0" descr="icons/coa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557" y="2307717"/>
            <a:ext cx="276606" cy="27660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18488" y="2167128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call with your coach or upline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18488" y="2441448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person directly invested in your growth and development.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3282696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0" name="Shape 7"/>
          <p:cNvSpPr/>
          <p:nvPr/>
        </p:nvSpPr>
        <p:spPr>
          <a:xfrm>
            <a:off x="914400" y="3648456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1" name="Image 1" descr="icons/phon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557" y="3761613"/>
            <a:ext cx="276606" cy="27660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18488" y="3621024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 session schedule assigned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1618488" y="3895344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rhythm for consistent, coached activity each week.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40080" y="4736592"/>
            <a:ext cx="10881360" cy="12344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5102352"/>
            <a:ext cx="502920" cy="50292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6" name="Image 2" descr="icons/sta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57" y="5215509"/>
            <a:ext cx="276606" cy="27660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18488" y="5074920"/>
            <a:ext cx="9537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shadowed call or presentation completed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18488" y="5349240"/>
            <a:ext cx="9537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process in action before you run it solo.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every step is complete, you move from Onboarding to fully Active.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WORK LEADS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 vs. Submitting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distinct steps in every file — knowing the difference keeps clients cared for and applications moving.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212080" cy="3566160"/>
          </a:xfrm>
          <a:prstGeom prst="rect">
            <a:avLst/>
          </a:prstGeom>
          <a:solidFill>
            <a:srgbClr val="053723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2468880"/>
            <a:ext cx="640080" cy="64008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7" name="Image 0" descr="icons/handshak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860" y="2628900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58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1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05840" y="3840480"/>
            <a:ext cx="4480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8E6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Completing the client worksheet and setting clear follow-up expectations with the client.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217920" y="2148840"/>
            <a:ext cx="5212080" cy="356616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0" y="2468880"/>
            <a:ext cx="640080" cy="64008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12" name="Image 1" descr="icons/filesig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0" y="262890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8368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100" kern="0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SUBMITTING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6583680" y="3840480"/>
            <a:ext cx="4480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Purchasing a non-resident license if needed, then submitting the completed application to the carrier.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EXPECTATIONS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Ask of Every Agent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212080" cy="19202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03120"/>
            <a:ext cx="530352" cy="530352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6" name="Image 0" descr="icons/phon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729" y="2222449"/>
            <a:ext cx="291694" cy="2916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208483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Dial Sessions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14400" y="278892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minimum of 3–4 sessions each week, every week.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17920" y="1828800"/>
            <a:ext cx="5212080" cy="19202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0" name="Shape 7"/>
          <p:cNvSpPr/>
          <p:nvPr/>
        </p:nvSpPr>
        <p:spPr>
          <a:xfrm>
            <a:off x="6492240" y="2103120"/>
            <a:ext cx="530352" cy="530352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1" name="Image 1" descr="icons/clipboar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569" y="2222449"/>
            <a:ext cx="291694" cy="29169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23760" y="208483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Activity Reporting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492240" y="278892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Dials, contacts, presentations, and applications — reported consistently.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40080" y="4023360"/>
            <a:ext cx="5212080" cy="19202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4297680"/>
            <a:ext cx="530352" cy="530352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6" name="Image 2" descr="icons/checkcirc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729" y="4417009"/>
            <a:ext cx="291694" cy="29169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27939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Lead Follow-Up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914400" y="498348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lead you're given deserves a fast, professional response.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17920" y="4023360"/>
            <a:ext cx="5212080" cy="192024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20" name="Shape 15"/>
          <p:cNvSpPr/>
          <p:nvPr/>
        </p:nvSpPr>
        <p:spPr>
          <a:xfrm>
            <a:off x="6492240" y="4297680"/>
            <a:ext cx="530352" cy="530352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21" name="Image 3" descr="icons/award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569" y="4417009"/>
            <a:ext cx="291694" cy="29169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23760" y="427939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Coachability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6492240" y="498348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willingness to implement feedback and grow — that's what we invest in.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 OPPORTUNITIES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 Leads from Coach Char &amp; KB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91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234440" y="164592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weeks of consistent dial session attendance (minimum 3 per week; an exception is made for agents who attend the 8% conference/event)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40080" y="2532888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5328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34440" y="2487168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activity reporting to coaches — dials, contacts, presentations, and applications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3374136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34440" y="3328416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committed plan to work provided leads through 3–4 dial sessions that week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4215384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2153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234440" y="4169664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Coachability: implementing feedback and recording calls when requested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5056632"/>
            <a:ext cx="384048" cy="384048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50566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34440" y="5010912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follow-up on every lead you're given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537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D9A8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COACH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Mindset, Then Activity, Then Skill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463040" y="2743200"/>
            <a:ext cx="1371600" cy="1371600"/>
          </a:xfrm>
          <a:prstGeom prst="ellipse">
            <a:avLst/>
          </a:prstGeom>
          <a:solidFill>
            <a:srgbClr val="0A5B3B"/>
          </a:solidFill>
          <a:ln w="19050">
            <a:solidFill>
              <a:srgbClr val="B98C3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6304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097280" y="4251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9A8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Mindset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926080" y="3246120"/>
            <a:ext cx="365760" cy="320040"/>
          </a:xfrm>
          <a:prstGeom prst="rightArrow">
            <a:avLst/>
          </a:prstGeom>
          <a:solidFill>
            <a:srgbClr val="B98C37"/>
          </a:solidFill>
          <a:ln/>
        </p:spPr>
      </p:sp>
      <p:sp>
        <p:nvSpPr>
          <p:cNvPr id="8" name="Shape 6"/>
          <p:cNvSpPr/>
          <p:nvPr/>
        </p:nvSpPr>
        <p:spPr>
          <a:xfrm>
            <a:off x="4892040" y="2743200"/>
            <a:ext cx="1371600" cy="1371600"/>
          </a:xfrm>
          <a:prstGeom prst="ellipse">
            <a:avLst/>
          </a:prstGeom>
          <a:solidFill>
            <a:srgbClr val="0A5B3B"/>
          </a:solidFill>
          <a:ln w="19050">
            <a:solidFill>
              <a:srgbClr val="B98C3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4526280" y="4251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9A8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55080" y="3246120"/>
            <a:ext cx="365760" cy="320040"/>
          </a:xfrm>
          <a:prstGeom prst="rightArrow">
            <a:avLst/>
          </a:prstGeom>
          <a:solidFill>
            <a:srgbClr val="B98C37"/>
          </a:solidFill>
          <a:ln/>
        </p:spPr>
      </p:sp>
      <p:sp>
        <p:nvSpPr>
          <p:cNvPr id="12" name="Shape 10"/>
          <p:cNvSpPr/>
          <p:nvPr/>
        </p:nvSpPr>
        <p:spPr>
          <a:xfrm>
            <a:off x="8321040" y="2743200"/>
            <a:ext cx="1371600" cy="1371600"/>
          </a:xfrm>
          <a:prstGeom prst="ellipse">
            <a:avLst/>
          </a:prstGeom>
          <a:solidFill>
            <a:srgbClr val="B98C37"/>
          </a:solidFill>
          <a:ln w="19050">
            <a:solidFill>
              <a:srgbClr val="B98C3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2104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7955280" y="4251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9A8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63040" y="4709160"/>
            <a:ext cx="9235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450" dirty="0">
                <a:solidFill>
                  <a:srgbClr val="D8E6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coach in that order — a strong mindset drives consistent activity, and consistent activity is what builds real skill. Our coaches often ask questions rather than hand you answers, helping you build your own judgment inside a supportive, two-way community.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IMPORTANT NOTE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 &amp; Your Responsibility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881360" cy="3383280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60120" y="2011680"/>
            <a:ext cx="640080" cy="640080"/>
          </a:xfrm>
          <a:prstGeom prst="ellipse">
            <a:avLst/>
          </a:prstGeom>
          <a:solidFill>
            <a:srgbClr val="053723"/>
          </a:solidFill>
          <a:ln/>
        </p:spPr>
      </p:sp>
      <p:pic>
        <p:nvPicPr>
          <p:cNvPr id="6" name="Image 0" descr="icons/usershiel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17170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2011680"/>
            <a:ext cx="9326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licensed agent, you are 100% responsible for chargebacks on your business — regardless of full-time or part-time status, and regardless of whether you're currently active. Unpaid chargeback balances can lead to collections, being vectored from other carriers, and contract termination.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828800" y="3611880"/>
            <a:ext cx="9326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i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isn't meant to alarm you — it's meant to be clear from day one. If a chargeback situation comes up, communicate early. We'll always work with you on a plan.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220" kern="0" dirty="0">
                <a:solidFill>
                  <a:srgbClr val="B98C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STAYING CONNECTED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537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Stay in Touch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881360" cy="907542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962531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6" name="Image 0" descr="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" y="2085975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64208" y="1935099"/>
            <a:ext cx="9491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Wednesday Collective Checkpoint Call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64208" y="2209419"/>
            <a:ext cx="9491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week at 7:00 PM EST — team presentation and commitments.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40080" y="2891790"/>
            <a:ext cx="10881360" cy="907542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0" name="Shape 7"/>
          <p:cNvSpPr/>
          <p:nvPr/>
        </p:nvSpPr>
        <p:spPr>
          <a:xfrm>
            <a:off x="914400" y="3071241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1" name="Image 1" descr="icons/telegram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3194685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64208" y="3043809"/>
            <a:ext cx="9491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Telegram Channel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664208" y="3318129"/>
            <a:ext cx="9491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CPF updates, resources, and internal team communication.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40080" y="4000500"/>
            <a:ext cx="10881360" cy="907542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15" name="Shape 11"/>
          <p:cNvSpPr/>
          <p:nvPr/>
        </p:nvSpPr>
        <p:spPr>
          <a:xfrm>
            <a:off x="914400" y="4179951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16" name="Image 2" descr="icons/sla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" y="4303395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64208" y="4152519"/>
            <a:ext cx="9491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TrueWealth Slack Channel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664208" y="4426839"/>
            <a:ext cx="9491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connection to TrueWealth, the hierarchy CPF partners with and reports to.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40080" y="5109210"/>
            <a:ext cx="10881360" cy="907542"/>
          </a:xfrm>
          <a:prstGeom prst="rect">
            <a:avLst/>
          </a:prstGeom>
          <a:solidFill>
            <a:srgbClr val="EEF3EF"/>
          </a:solidFill>
          <a:ln/>
        </p:spPr>
      </p:sp>
      <p:sp>
        <p:nvSpPr>
          <p:cNvPr id="20" name="Shape 15"/>
          <p:cNvSpPr/>
          <p:nvPr/>
        </p:nvSpPr>
        <p:spPr>
          <a:xfrm>
            <a:off x="914400" y="5288661"/>
            <a:ext cx="548640" cy="548640"/>
          </a:xfrm>
          <a:prstGeom prst="ellipse">
            <a:avLst/>
          </a:prstGeom>
          <a:solidFill>
            <a:srgbClr val="0A5B3B"/>
          </a:solidFill>
          <a:ln/>
        </p:spPr>
      </p:sp>
      <p:pic>
        <p:nvPicPr>
          <p:cNvPr id="21" name="Image 3" descr="icons/us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44" y="5412105"/>
            <a:ext cx="301752" cy="30175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64208" y="5261229"/>
            <a:ext cx="9491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7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Two-Way Community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1664208" y="5535549"/>
            <a:ext cx="9491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to support your growth, not just track your numbers.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640080" y="652881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spc="100" kern="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PROSPERITY FIRM  •  NEW AGENT ONBOARDING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11548872" y="6528816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537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5486400" cy="5486400"/>
          </a:xfrm>
          <a:prstGeom prst="ellipse">
            <a:avLst/>
          </a:prstGeom>
          <a:solidFill>
            <a:srgbClr val="0A5B3B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5394960" y="1005840"/>
            <a:ext cx="777240" cy="777240"/>
          </a:xfrm>
          <a:prstGeom prst="ellipse">
            <a:avLst/>
          </a:prstGeom>
          <a:solidFill>
            <a:srgbClr val="B98C37"/>
          </a:solidFill>
          <a:ln/>
        </p:spPr>
      </p:sp>
      <p:pic>
        <p:nvPicPr>
          <p:cNvPr id="4" name="Image 0" descr="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9270" y="1200150"/>
            <a:ext cx="388620" cy="3886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28800" y="2286000"/>
            <a:ext cx="8503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4400" b="1" dirty="0">
                <a:solidFill>
                  <a:srgbClr val="B98C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4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2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We're not just building an insurance agency — we're building leaders, financial freedom, and a legacy that outlives all of us. You're part of that now.</a:t>
            </a:r>
            <a:endParaRPr lang="en-US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537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560320" y="3840480"/>
            <a:ext cx="5486400" cy="5486400"/>
          </a:xfrm>
          <a:prstGeom prst="ellipse">
            <a:avLst/>
          </a:prstGeom>
          <a:solidFill>
            <a:srgbClr val="0A5B3B">
              <a:alpha val="5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006840" y="502920"/>
            <a:ext cx="2423160" cy="1065093"/>
          </a:xfrm>
          <a:prstGeom prst="roundRect">
            <a:avLst>
              <a:gd name="adj" fmla="val 6868"/>
            </a:avLst>
          </a:prstGeom>
          <a:solidFill>
            <a:srgbClr val="FFFFFF"/>
          </a:solidFill>
          <a:ln/>
        </p:spPr>
      </p:sp>
      <p:pic>
        <p:nvPicPr>
          <p:cNvPr id="4" name="Image 0" descr="logo/cpf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8008" y="704088"/>
            <a:ext cx="2020824" cy="66275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685800"/>
            <a:ext cx="7955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You're One of Us Now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D9A8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Here's what happens right away: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822960" y="2057400"/>
            <a:ext cx="420624" cy="420624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8" name="Text 5"/>
          <p:cNvSpPr/>
          <p:nvPr/>
        </p:nvSpPr>
        <p:spPr>
          <a:xfrm>
            <a:off x="822960" y="2057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3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463040" y="2039112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your onboarding checklist with Mel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822960" y="2633472"/>
            <a:ext cx="420624" cy="420624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11" name="Text 8"/>
          <p:cNvSpPr/>
          <p:nvPr/>
        </p:nvSpPr>
        <p:spPr>
          <a:xfrm>
            <a:off x="822960" y="2633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3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463040" y="2615184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team Telegram channel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22960" y="3209544"/>
            <a:ext cx="420624" cy="420624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14" name="Text 11"/>
          <p:cNvSpPr/>
          <p:nvPr/>
        </p:nvSpPr>
        <p:spPr>
          <a:xfrm>
            <a:off x="822960" y="3209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3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463040" y="3191256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connected on the TrueWealth Slack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822960" y="3785616"/>
            <a:ext cx="420624" cy="420624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17" name="Text 14"/>
          <p:cNvSpPr/>
          <p:nvPr/>
        </p:nvSpPr>
        <p:spPr>
          <a:xfrm>
            <a:off x="822960" y="37856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3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463040" y="3767328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your first Wednesday Collective Checkpoint call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822960" y="4361688"/>
            <a:ext cx="420624" cy="420624"/>
          </a:xfrm>
          <a:prstGeom prst="ellipse">
            <a:avLst/>
          </a:prstGeom>
          <a:solidFill>
            <a:srgbClr val="B98C37"/>
          </a:solidFill>
          <a:ln/>
        </p:spPr>
      </p:sp>
      <p:sp>
        <p:nvSpPr>
          <p:cNvPr id="20" name="Text 17"/>
          <p:cNvSpPr/>
          <p:nvPr/>
        </p:nvSpPr>
        <p:spPr>
          <a:xfrm>
            <a:off x="822960" y="43616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3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1463040" y="4343400"/>
            <a:ext cx="8869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out anytime — we're here for you</a:t>
            </a:r>
            <a:endParaRPr lang="en-US" sz="1550" dirty="0"/>
          </a:p>
        </p:txBody>
      </p:sp>
      <p:sp>
        <p:nvSpPr>
          <p:cNvPr id="22" name="Shape 19"/>
          <p:cNvSpPr/>
          <p:nvPr/>
        </p:nvSpPr>
        <p:spPr>
          <a:xfrm>
            <a:off x="841248" y="5120640"/>
            <a:ext cx="1280160" cy="0"/>
          </a:xfrm>
          <a:prstGeom prst="line">
            <a:avLst/>
          </a:prstGeom>
          <a:noFill/>
          <a:ln w="25400">
            <a:solidFill>
              <a:srgbClr val="B98C3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22960" y="5303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FE0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investments@kbconsultingsolutions.org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822960" y="5715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9A8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 to Collective Prosperity Firm.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2026-08-13T14:45:48Z</dcterms:created>
  <dcterms:modified xsi:type="dcterms:W3CDTF">2026-08-13T14:45:48Z</dcterms:modified>
</cp:coreProperties>
</file>